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5DF3B-EEB0-4892-A7A6-8AD9971517A7}" type="datetimeFigureOut">
              <a:rPr lang="en-US" smtClean="0"/>
              <a:pPr/>
              <a:t>12/7/2009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C771D-30E0-40BF-AA96-886B6DD25E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2FB50D-6B81-48AA-ABDD-6D9BD3BE4F5C}" type="datetimeFigureOut">
              <a:rPr lang="en-US" smtClean="0"/>
              <a:pPr/>
              <a:t>12/7/2009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F6C61-5433-4B3F-A821-7839A9E4DE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F6C61-5433-4B3F-A821-7839A9E4DE6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27DCC-780C-4FF2-8CF1-7FDD68AE1B63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81D1-3423-42D4-AC8B-28AFE8A190C0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C520C-00C0-46D6-A234-37731B2E4120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8FD11-6C99-471F-A3BB-C34E7774F650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3CF4-1862-459F-9FA7-05147B0592A7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76751-5EB6-4925-BB5F-4188B9CF31B8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5264E-8CD9-4956-96A6-BFF0D102283C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2D605-7A94-484A-9FC4-5A3834E5B12C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5185B-439E-4267-915F-4797FE55C5D1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7D4D-EDA5-40DA-88DA-74A96ACA7A03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96637-72CF-4EEE-A311-C254BA88024F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BF251-27FE-4A3A-AC34-8FDE0B23C7E9}" type="datetime1">
              <a:rPr lang="en-US" smtClean="0"/>
              <a:pPr/>
              <a:t>12/7/2009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7FD1D-C434-4ED9-BBF5-20F5CFB4C7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Sensorless</a:t>
            </a:r>
            <a:r>
              <a:rPr lang="en-US" dirty="0" smtClean="0"/>
              <a:t> Maximum Power Point Tracking in Multi-Type Wind Energy Conversion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Presenter: Lingling Fan</a:t>
            </a:r>
          </a:p>
          <a:p>
            <a:r>
              <a:rPr lang="en-US" dirty="0" smtClean="0"/>
              <a:t>University of South Florida</a:t>
            </a:r>
          </a:p>
          <a:p>
            <a:r>
              <a:rPr lang="en-US" dirty="0" smtClean="0"/>
              <a:t>Tampa, FL 33620</a:t>
            </a:r>
          </a:p>
          <a:p>
            <a:r>
              <a:rPr lang="en-US" dirty="0" smtClean="0"/>
              <a:t>USA</a:t>
            </a:r>
          </a:p>
        </p:txBody>
      </p:sp>
      <p:pic>
        <p:nvPicPr>
          <p:cNvPr id="4" name="Picture 13" descr="http://logoshak.com/~asgsport/images3/USF_Bull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0363" y="0"/>
            <a:ext cx="24336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6324600"/>
            <a:ext cx="83820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control for MPPT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5257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657600"/>
            <a:ext cx="4953000" cy="214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grid-tied DFIG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95600"/>
            <a:ext cx="4267199" cy="3015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1676400"/>
            <a:ext cx="4953000" cy="467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PMSG stand-alone system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67000"/>
            <a:ext cx="4191000" cy="190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3850" y="1752600"/>
            <a:ext cx="501015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frame work of </a:t>
            </a:r>
            <a:r>
              <a:rPr lang="en-US" dirty="0" err="1" smtClean="0"/>
              <a:t>sensorless</a:t>
            </a:r>
            <a:r>
              <a:rPr lang="en-US" dirty="0" smtClean="0"/>
              <a:t> MPPT is built</a:t>
            </a:r>
          </a:p>
          <a:p>
            <a:r>
              <a:rPr lang="en-US" dirty="0" smtClean="0"/>
              <a:t>Applications discussed</a:t>
            </a:r>
          </a:p>
          <a:p>
            <a:pPr lvl="1"/>
            <a:r>
              <a:rPr lang="en-US" dirty="0" smtClean="0"/>
              <a:t>A grid-tied DFIG system</a:t>
            </a:r>
          </a:p>
          <a:p>
            <a:pPr lvl="1"/>
            <a:r>
              <a:rPr lang="en-US" dirty="0" smtClean="0"/>
              <a:t>A stand alone PMSG system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Objectives</a:t>
            </a:r>
          </a:p>
          <a:p>
            <a:r>
              <a:rPr lang="en-US" dirty="0" smtClean="0"/>
              <a:t>Two types of WECS</a:t>
            </a:r>
          </a:p>
          <a:p>
            <a:pPr lvl="1"/>
            <a:r>
              <a:rPr lang="en-US" dirty="0" smtClean="0"/>
              <a:t>DFIG (doubly-fed induction generator) connected with the grid</a:t>
            </a:r>
          </a:p>
          <a:p>
            <a:pPr lvl="1"/>
            <a:r>
              <a:rPr lang="en-US" dirty="0" smtClean="0"/>
              <a:t>PMSG (permanent magnet synchronous generator) serving a load</a:t>
            </a:r>
          </a:p>
          <a:p>
            <a:r>
              <a:rPr lang="en-US" dirty="0" smtClean="0"/>
              <a:t>MPPT principles</a:t>
            </a:r>
          </a:p>
          <a:p>
            <a:pPr lvl="1"/>
            <a:r>
              <a:rPr lang="en-US" dirty="0" smtClean="0"/>
              <a:t>With/</a:t>
            </a:r>
            <a:r>
              <a:rPr lang="en-US" dirty="0" err="1" smtClean="0"/>
              <a:t>wo</a:t>
            </a:r>
            <a:r>
              <a:rPr lang="en-US" dirty="0" smtClean="0"/>
              <a:t> anemometer</a:t>
            </a:r>
          </a:p>
          <a:p>
            <a:r>
              <a:rPr lang="en-US" dirty="0" smtClean="0"/>
              <a:t>Case studies</a:t>
            </a:r>
          </a:p>
          <a:p>
            <a:r>
              <a:rPr lang="en-US" dirty="0" smtClean="0"/>
              <a:t>Conclusion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Maximum power point tracking (MPPT) of wind energy conversion systems (WECS) without anemometer to measure wind speed</a:t>
            </a:r>
          </a:p>
          <a:p>
            <a:r>
              <a:rPr lang="en-US" dirty="0" smtClean="0"/>
              <a:t>Existing research</a:t>
            </a:r>
          </a:p>
          <a:p>
            <a:pPr lvl="1"/>
            <a:r>
              <a:rPr lang="en-US" dirty="0" smtClean="0"/>
              <a:t>MPPT with anemometer or wind speed estimation</a:t>
            </a:r>
          </a:p>
          <a:p>
            <a:pPr lvl="2"/>
            <a:r>
              <a:rPr lang="en-US" dirty="0" smtClean="0"/>
              <a:t>Control Rotor speed </a:t>
            </a:r>
          </a:p>
          <a:p>
            <a:pPr lvl="1"/>
            <a:r>
              <a:rPr lang="en-US" dirty="0" smtClean="0"/>
              <a:t>MPPT without anemometer</a:t>
            </a:r>
          </a:p>
          <a:p>
            <a:pPr lvl="2"/>
            <a:r>
              <a:rPr lang="en-US" dirty="0" smtClean="0"/>
              <a:t>Control torque or power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</a:t>
            </a:r>
            <a:r>
              <a:rPr lang="en-US" dirty="0" smtClean="0"/>
              <a:t>WECS - DFIG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00200"/>
            <a:ext cx="6781800" cy="4285721"/>
          </a:xfrm>
          <a:prstGeom prst="rect">
            <a:avLst/>
          </a:prstGeom>
          <a:noFill/>
        </p:spPr>
      </p:pic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1371599" y="2209800"/>
            <a:ext cx="535009" cy="803868"/>
            <a:chOff x="912" y="2016"/>
            <a:chExt cx="284" cy="480"/>
          </a:xfrm>
        </p:grpSpPr>
        <p:sp>
          <p:nvSpPr>
            <p:cNvPr id="10" name="Arc 14"/>
            <p:cNvSpPr>
              <a:spLocks/>
            </p:cNvSpPr>
            <p:nvPr/>
          </p:nvSpPr>
          <p:spPr bwMode="auto">
            <a:xfrm>
              <a:off x="912" y="2304"/>
              <a:ext cx="192" cy="192"/>
            </a:xfrm>
            <a:custGeom>
              <a:avLst/>
              <a:gdLst>
                <a:gd name="G0" fmla="+- 10389 0 0"/>
                <a:gd name="G1" fmla="+- 21600 0 0"/>
                <a:gd name="G2" fmla="+- 21600 0 0"/>
                <a:gd name="T0" fmla="*/ 0 w 31989"/>
                <a:gd name="T1" fmla="*/ 2662 h 21600"/>
                <a:gd name="T2" fmla="*/ 31989 w 31989"/>
                <a:gd name="T3" fmla="*/ 21600 h 21600"/>
                <a:gd name="T4" fmla="*/ 10389 w 3198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989" h="21600" fill="none" extrusionOk="0">
                  <a:moveTo>
                    <a:pt x="0" y="2662"/>
                  </a:moveTo>
                  <a:cubicBezTo>
                    <a:pt x="3184" y="915"/>
                    <a:pt x="6757" y="-1"/>
                    <a:pt x="10389" y="0"/>
                  </a:cubicBezTo>
                  <a:cubicBezTo>
                    <a:pt x="22318" y="0"/>
                    <a:pt x="31989" y="9670"/>
                    <a:pt x="31989" y="21600"/>
                  </a:cubicBezTo>
                </a:path>
                <a:path w="31989" h="21600" stroke="0" extrusionOk="0">
                  <a:moveTo>
                    <a:pt x="0" y="2662"/>
                  </a:moveTo>
                  <a:cubicBezTo>
                    <a:pt x="3184" y="915"/>
                    <a:pt x="6757" y="-1"/>
                    <a:pt x="10389" y="0"/>
                  </a:cubicBezTo>
                  <a:cubicBezTo>
                    <a:pt x="22318" y="0"/>
                    <a:pt x="31989" y="9670"/>
                    <a:pt x="31989" y="21600"/>
                  </a:cubicBezTo>
                  <a:lnTo>
                    <a:pt x="10389" y="21600"/>
                  </a:lnTo>
                  <a:close/>
                </a:path>
              </a:pathLst>
            </a:custGeom>
            <a:noFill/>
            <a:ln w="63500">
              <a:solidFill>
                <a:srgbClr val="0000FF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960" y="2016"/>
              <a:ext cx="2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f</a:t>
              </a:r>
              <a:r>
                <a:rPr lang="en-US" baseline="-25000">
                  <a:solidFill>
                    <a:srgbClr val="FF0000"/>
                  </a:solidFill>
                </a:rPr>
                <a:t>m</a:t>
              </a:r>
            </a:p>
          </p:txBody>
        </p:sp>
      </p:grpSp>
      <p:sp>
        <p:nvSpPr>
          <p:cNvPr id="12" name="Oval 19"/>
          <p:cNvSpPr>
            <a:spLocks noChangeArrowheads="1"/>
          </p:cNvSpPr>
          <p:nvPr/>
        </p:nvSpPr>
        <p:spPr bwMode="auto">
          <a:xfrm>
            <a:off x="2438400" y="3429000"/>
            <a:ext cx="813816" cy="120580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RSC</a:t>
            </a:r>
          </a:p>
          <a:p>
            <a:pPr algn="ctr"/>
            <a:r>
              <a:rPr lang="en-US" dirty="0"/>
              <a:t>AC/DC</a:t>
            </a:r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1066800" y="4495800"/>
            <a:ext cx="17180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</a:rPr>
              <a:t>Pr = </a:t>
            </a:r>
            <a:r>
              <a:rPr lang="en-US" dirty="0" err="1">
                <a:solidFill>
                  <a:srgbClr val="FF0000"/>
                </a:solidFill>
              </a:rPr>
              <a:t>sPs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>
            <a:off x="3276600" y="2438400"/>
            <a:ext cx="723392" cy="0"/>
          </a:xfrm>
          <a:prstGeom prst="line">
            <a:avLst/>
          </a:prstGeom>
          <a:noFill/>
          <a:ln w="6350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>
            <a:off x="3886200" y="2057400"/>
            <a:ext cx="53500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Ps</a:t>
            </a:r>
          </a:p>
        </p:txBody>
      </p:sp>
      <p:sp>
        <p:nvSpPr>
          <p:cNvPr id="16" name="Oval 24"/>
          <p:cNvSpPr>
            <a:spLocks noChangeArrowheads="1"/>
          </p:cNvSpPr>
          <p:nvPr/>
        </p:nvSpPr>
        <p:spPr bwMode="auto">
          <a:xfrm>
            <a:off x="3962400" y="3429000"/>
            <a:ext cx="813816" cy="120580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dirty="0"/>
              <a:t>GSC</a:t>
            </a:r>
          </a:p>
          <a:p>
            <a:pPr algn="ctr"/>
            <a:r>
              <a:rPr lang="en-US" dirty="0"/>
              <a:t>DC/AC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WECS - PMSG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05000"/>
            <a:ext cx="589788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MPPT principle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dirty="0" smtClean="0"/>
              <a:t>Consumed electric power should equal to the wind power generated</a:t>
            </a:r>
          </a:p>
          <a:p>
            <a:r>
              <a:rPr lang="en-US" dirty="0" smtClean="0"/>
              <a:t>Maximum wind power harvested: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048000"/>
            <a:ext cx="6400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MPPT for DFIG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45339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2800"/>
            <a:ext cx="4543425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1676400"/>
            <a:ext cx="46196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53000" y="5486400"/>
            <a:ext cx="3657600" cy="92333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Changing injected voltage from the rotor side converter (RSC) can move the operating point for MPPT!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r>
              <a:rPr lang="en-US" dirty="0" smtClean="0"/>
              <a:t>MPPT for PMSG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0"/>
            <a:ext cx="1781175" cy="752475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219200"/>
            <a:ext cx="51339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>
            <a:off x="2857500" y="2400300"/>
            <a:ext cx="1295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495800" y="1752600"/>
            <a:ext cx="3943350" cy="3295650"/>
            <a:chOff x="4495800" y="1752600"/>
            <a:chExt cx="3943350" cy="329565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57800" y="3810000"/>
              <a:ext cx="1133475" cy="333375"/>
            </a:xfrm>
            <a:prstGeom prst="rect">
              <a:avLst/>
            </a:prstGeom>
            <a:noFill/>
            <a:ln w="25400">
              <a:solidFill>
                <a:srgbClr val="C00000"/>
              </a:solidFill>
              <a:miter lim="800000"/>
              <a:headEnd/>
              <a:tailEnd/>
            </a:ln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57800" y="4419600"/>
              <a:ext cx="3181350" cy="628650"/>
            </a:xfrm>
            <a:prstGeom prst="rect">
              <a:avLst/>
            </a:prstGeom>
            <a:noFill/>
            <a:ln w="25400">
              <a:solidFill>
                <a:srgbClr val="C00000"/>
              </a:solidFill>
              <a:miter lim="800000"/>
              <a:headEnd/>
              <a:tailEnd/>
            </a:ln>
          </p:spPr>
        </p:pic>
        <p:cxnSp>
          <p:nvCxnSpPr>
            <p:cNvPr id="19" name="Straight Connector 18"/>
            <p:cNvCxnSpPr/>
            <p:nvPr/>
          </p:nvCxnSpPr>
          <p:spPr>
            <a:xfrm rot="5400000">
              <a:off x="3848100" y="2400300"/>
              <a:ext cx="129540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762000" y="1752600"/>
            <a:ext cx="2819400" cy="3429000"/>
            <a:chOff x="762000" y="1752600"/>
            <a:chExt cx="2819400" cy="342900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62000" y="3886200"/>
              <a:ext cx="1724025" cy="409575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62000" y="4419600"/>
              <a:ext cx="2819400" cy="762000"/>
            </a:xfrm>
            <a:prstGeom prst="rect">
              <a:avLst/>
            </a:prstGeom>
            <a:noFill/>
            <a:ln w="25400">
              <a:solidFill>
                <a:srgbClr val="C00000"/>
              </a:solidFill>
              <a:miter lim="800000"/>
              <a:headEnd/>
              <a:tailEnd/>
            </a:ln>
          </p:spPr>
        </p:pic>
        <p:cxnSp>
          <p:nvCxnSpPr>
            <p:cNvPr id="20" name="Straight Connector 19"/>
            <p:cNvCxnSpPr/>
            <p:nvPr/>
          </p:nvCxnSpPr>
          <p:spPr>
            <a:xfrm rot="5400000">
              <a:off x="1943100" y="2400300"/>
              <a:ext cx="1295400" cy="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MPPT - PMSG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7FD1D-C434-4ED9-BBF5-20F5CFB4C7FA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5690852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324600" y="2209800"/>
            <a:ext cx="2514600" cy="1200329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Changing the duty cycle of the dc-dc booster D can move the operating point for MPPT!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228</Words>
  <Application>Microsoft Office PowerPoint</Application>
  <PresentationFormat>On-screen Show (4:3)</PresentationFormat>
  <Paragraphs>63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Sensorless Maximum Power Point Tracking in Multi-Type Wind Energy Conversion Systems</vt:lpstr>
      <vt:lpstr>Outline</vt:lpstr>
      <vt:lpstr>Objective</vt:lpstr>
      <vt:lpstr>Types of WECS - DFIG</vt:lpstr>
      <vt:lpstr>Types of WECS - PMSG</vt:lpstr>
      <vt:lpstr>MPPT principle</vt:lpstr>
      <vt:lpstr>MPPT for DFIG</vt:lpstr>
      <vt:lpstr>MPPT for PMSG</vt:lpstr>
      <vt:lpstr>MPPT - PMSG</vt:lpstr>
      <vt:lpstr>Feedback control for MPPT</vt:lpstr>
      <vt:lpstr>Case Studies</vt:lpstr>
      <vt:lpstr>Case Studies</vt:lpstr>
      <vt:lpstr>Conclusion</vt:lpstr>
    </vt:vector>
  </TitlesOfParts>
  <Company>University of South Florida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Sensorless Maximum Power Point Tracking in Multi-Type Wind Energy Conversion Systems</dc:title>
  <dc:creator>linglingfan</dc:creator>
  <cp:lastModifiedBy>linglingfan</cp:lastModifiedBy>
  <cp:revision>23</cp:revision>
  <dcterms:created xsi:type="dcterms:W3CDTF">2009-12-04T20:28:56Z</dcterms:created>
  <dcterms:modified xsi:type="dcterms:W3CDTF">2009-12-07T15:46:33Z</dcterms:modified>
</cp:coreProperties>
</file>